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84" r:id="rId1"/>
  </p:sldMasterIdLst>
  <p:notesMasterIdLst>
    <p:notesMasterId r:id="rId11"/>
  </p:notesMasterIdLst>
  <p:sldIdLst>
    <p:sldId id="256" r:id="rId2"/>
    <p:sldId id="260" r:id="rId3"/>
    <p:sldId id="283" r:id="rId4"/>
    <p:sldId id="284" r:id="rId5"/>
    <p:sldId id="285" r:id="rId6"/>
    <p:sldId id="288" r:id="rId7"/>
    <p:sldId id="286" r:id="rId8"/>
    <p:sldId id="282" r:id="rId9"/>
    <p:sldId id="278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1B630"/>
    <a:srgbClr val="BBEBA1"/>
    <a:srgbClr val="B2E791"/>
    <a:srgbClr val="C3ECAA"/>
    <a:srgbClr val="A9E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1" autoAdjust="0"/>
    <p:restoredTop sz="88284" autoAdjust="0"/>
  </p:normalViewPr>
  <p:slideViewPr>
    <p:cSldViewPr>
      <p:cViewPr varScale="1">
        <p:scale>
          <a:sx n="104" d="100"/>
          <a:sy n="104" d="100"/>
        </p:scale>
        <p:origin x="-118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A1EBCD28-30E1-433D-A29F-D4ACA0E6A6C0}" type="datetimeFigureOut">
              <a:rPr lang="en-US" smtClean="0"/>
              <a:t>9/28/2015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1F268358-C4A9-43C4-AB69-D812A383DC6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1509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0" dirty="0" smtClean="0"/>
              <a:t>These slides are made</a:t>
            </a:r>
            <a:r>
              <a:rPr lang="en-US" b="0" baseline="0" dirty="0" smtClean="0"/>
              <a:t> available to use in conjunction with the Non-Program Food Revenue Tool Webinar posted in SNEARS under the</a:t>
            </a:r>
            <a:r>
              <a:rPr lang="en-US" b="0" i="1" baseline="0" dirty="0" smtClean="0"/>
              <a:t> Resources </a:t>
            </a:r>
            <a:r>
              <a:rPr lang="en-US" b="0" baseline="0" dirty="0" smtClean="0"/>
              <a:t>category heading </a:t>
            </a:r>
            <a:r>
              <a:rPr lang="en-US" b="0" baseline="0" smtClean="0"/>
              <a:t>titled</a:t>
            </a:r>
            <a:r>
              <a:rPr lang="en-US" b="0" i="1" baseline="0" smtClean="0"/>
              <a:t>Training</a:t>
            </a:r>
            <a:r>
              <a:rPr lang="en-US" b="0" i="1" baseline="0" dirty="0" smtClean="0"/>
              <a:t> Presentations</a:t>
            </a:r>
            <a:r>
              <a:rPr lang="en-US" b="0" baseline="0" dirty="0" smtClean="0"/>
              <a:t>.</a:t>
            </a: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268358-C4A9-43C4-AB69-D812A383DC6B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93056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8F243-6C58-4E6D-BBFD-93E29B0B1565}" type="datetimeFigureOut">
              <a:rPr lang="en-US" smtClean="0"/>
              <a:t>9/28/2015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6B078-07F9-4B43-9B26-FAB217301FD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61532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8F243-6C58-4E6D-BBFD-93E29B0B1565}" type="datetimeFigureOut">
              <a:rPr lang="en-US" smtClean="0"/>
              <a:t>9/28/2015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6B078-07F9-4B43-9B26-FAB217301FD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93027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8F243-6C58-4E6D-BBFD-93E29B0B1565}" type="datetimeFigureOut">
              <a:rPr lang="en-US" smtClean="0"/>
              <a:t>9/28/2015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6B078-07F9-4B43-9B26-FAB217301FD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99845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8F243-6C58-4E6D-BBFD-93E29B0B1565}" type="datetimeFigureOut">
              <a:rPr lang="en-US" smtClean="0"/>
              <a:t>9/28/2015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6B078-07F9-4B43-9B26-FAB217301FD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56801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8F243-6C58-4E6D-BBFD-93E29B0B1565}" type="datetimeFigureOut">
              <a:rPr lang="en-US" smtClean="0"/>
              <a:t>9/28/2015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6B078-07F9-4B43-9B26-FAB217301FD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95997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8F243-6C58-4E6D-BBFD-93E29B0B1565}" type="datetimeFigureOut">
              <a:rPr lang="en-US" smtClean="0"/>
              <a:t>9/28/2015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6B078-07F9-4B43-9B26-FAB217301FD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65294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8F243-6C58-4E6D-BBFD-93E29B0B1565}" type="datetimeFigureOut">
              <a:rPr lang="en-US" smtClean="0"/>
              <a:t>9/28/2015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6B078-07F9-4B43-9B26-FAB217301FD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32424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8F243-6C58-4E6D-BBFD-93E29B0B1565}" type="datetimeFigureOut">
              <a:rPr lang="en-US" smtClean="0"/>
              <a:t>9/28/2015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6B078-07F9-4B43-9B26-FAB217301FD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60842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8F243-6C58-4E6D-BBFD-93E29B0B1565}" type="datetimeFigureOut">
              <a:rPr lang="en-US" smtClean="0"/>
              <a:t>9/28/2015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6B078-07F9-4B43-9B26-FAB217301FD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98221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8F243-6C58-4E6D-BBFD-93E29B0B1565}" type="datetimeFigureOut">
              <a:rPr lang="en-US" smtClean="0"/>
              <a:t>9/28/2015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6B078-07F9-4B43-9B26-FAB217301FD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60132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8F243-6C58-4E6D-BBFD-93E29B0B1565}" type="datetimeFigureOut">
              <a:rPr lang="en-US" smtClean="0"/>
              <a:t>9/28/2015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6B078-07F9-4B43-9B26-FAB217301FD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86245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28F243-6C58-4E6D-BBFD-93E29B0B1565}" type="datetimeFigureOut">
              <a:rPr lang="en-US" smtClean="0"/>
              <a:t>9/28/2015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16B078-07F9-4B43-9B26-FAB217301FD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8009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86" r:id="rId2"/>
    <p:sldLayoutId id="2147483987" r:id="rId3"/>
    <p:sldLayoutId id="2147483988" r:id="rId4"/>
    <p:sldLayoutId id="2147483989" r:id="rId5"/>
    <p:sldLayoutId id="2147483990" r:id="rId6"/>
    <p:sldLayoutId id="2147483991" r:id="rId7"/>
    <p:sldLayoutId id="2147483992" r:id="rId8"/>
    <p:sldLayoutId id="2147483993" r:id="rId9"/>
    <p:sldLayoutId id="2147483994" r:id="rId10"/>
    <p:sldLayoutId id="21474839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371600" y="1486897"/>
            <a:ext cx="6705600" cy="1942103"/>
          </a:xfrm>
          <a:solidFill>
            <a:schemeClr val="accent3">
              <a:lumMod val="20000"/>
              <a:lumOff val="80000"/>
            </a:schemeClr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sz="3600" dirty="0" smtClean="0">
                <a:solidFill>
                  <a:schemeClr val="bg2">
                    <a:lumMod val="25000"/>
                  </a:schemeClr>
                </a:solidFill>
                <a:latin typeface="Segoe UI Semibold" pitchFamily="34" charset="0"/>
              </a:rPr>
              <a:t/>
            </a:r>
            <a:br>
              <a:rPr lang="en-US" sz="3600" dirty="0" smtClean="0">
                <a:solidFill>
                  <a:schemeClr val="bg2">
                    <a:lumMod val="25000"/>
                  </a:schemeClr>
                </a:solidFill>
                <a:latin typeface="Segoe UI Semibold" pitchFamily="34" charset="0"/>
              </a:rPr>
            </a:br>
            <a:r>
              <a:rPr lang="en-US" sz="3600" dirty="0" smtClean="0">
                <a:solidFill>
                  <a:schemeClr val="bg2">
                    <a:lumMod val="10000"/>
                  </a:schemeClr>
                </a:solidFill>
                <a:latin typeface="Segoe UI Semibold" pitchFamily="34" charset="0"/>
              </a:rPr>
              <a:t>WELCOME TO OUR WEBINAR </a:t>
            </a:r>
            <a:r>
              <a:rPr lang="en-US" sz="2400" dirty="0" smtClean="0">
                <a:solidFill>
                  <a:schemeClr val="bg2">
                    <a:lumMod val="10000"/>
                  </a:schemeClr>
                </a:solidFill>
                <a:latin typeface="Segoe UI Semibold" pitchFamily="34" charset="0"/>
              </a:rPr>
              <a:t/>
            </a:r>
            <a:br>
              <a:rPr lang="en-US" sz="2400" dirty="0" smtClean="0">
                <a:solidFill>
                  <a:schemeClr val="bg2">
                    <a:lumMod val="10000"/>
                  </a:schemeClr>
                </a:solidFill>
                <a:latin typeface="Segoe UI Semibold" pitchFamily="34" charset="0"/>
              </a:rPr>
            </a:br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  <a:latin typeface="Segoe UI Semibold" pitchFamily="34" charset="0"/>
              </a:rPr>
              <a:t>on the Non-Program Food Revenue Tool </a:t>
            </a:r>
            <a:br>
              <a:rPr lang="en-US" sz="2400" dirty="0" smtClean="0">
                <a:solidFill>
                  <a:schemeClr val="bg2">
                    <a:lumMod val="25000"/>
                  </a:schemeClr>
                </a:solidFill>
                <a:latin typeface="Segoe UI Semibold" pitchFamily="34" charset="0"/>
              </a:rPr>
            </a:br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  <a:latin typeface="Segoe UI Semibold" pitchFamily="34" charset="0"/>
              </a:rPr>
              <a:t> </a:t>
            </a:r>
            <a:r>
              <a:rPr lang="en-US" sz="2400" i="1" dirty="0" smtClean="0">
                <a:solidFill>
                  <a:schemeClr val="bg2">
                    <a:lumMod val="25000"/>
                  </a:schemeClr>
                </a:solidFill>
                <a:latin typeface="Segoe UI Semibold" pitchFamily="34" charset="0"/>
              </a:rPr>
              <a:t>For the School Year Ended June 30, 2016</a:t>
            </a:r>
            <a:br>
              <a:rPr lang="en-US" sz="2400" i="1" dirty="0" smtClean="0">
                <a:solidFill>
                  <a:schemeClr val="bg2">
                    <a:lumMod val="25000"/>
                  </a:schemeClr>
                </a:solidFill>
                <a:latin typeface="Segoe UI Semibold" pitchFamily="34" charset="0"/>
              </a:rPr>
            </a:br>
            <a:endParaRPr lang="en-US" sz="2400" i="1" dirty="0">
              <a:solidFill>
                <a:schemeClr val="bg2">
                  <a:lumMod val="25000"/>
                </a:schemeClr>
              </a:solidFill>
              <a:latin typeface="Segoe UI Semibold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3581400"/>
            <a:ext cx="8077200" cy="2895600"/>
          </a:xfrm>
          <a:solidFill>
            <a:schemeClr val="accent3">
              <a:lumMod val="20000"/>
              <a:lumOff val="80000"/>
            </a:schemeClr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algn="l"/>
            <a:r>
              <a:rPr lang="en-US" dirty="0" smtClean="0">
                <a:solidFill>
                  <a:schemeClr val="bg2">
                    <a:lumMod val="25000"/>
                  </a:schemeClr>
                </a:solidFill>
                <a:latin typeface="Segoe UI Semibold" pitchFamily="34" charset="0"/>
              </a:rPr>
              <a:t>  </a:t>
            </a:r>
            <a:r>
              <a:rPr lang="en-US" sz="2800" dirty="0" smtClean="0">
                <a:solidFill>
                  <a:schemeClr val="bg2">
                    <a:lumMod val="10000"/>
                  </a:schemeClr>
                </a:solidFill>
                <a:latin typeface="Segoe UI Semibold" pitchFamily="34" charset="0"/>
              </a:rPr>
              <a:t>Modules:</a:t>
            </a:r>
          </a:p>
          <a:p>
            <a:pPr marL="800100" lvl="1" indent="-342900" algn="l">
              <a:buFont typeface="Arial" charset="0"/>
              <a:buChar char="•"/>
            </a:pPr>
            <a:r>
              <a:rPr lang="en-US" sz="2200" dirty="0" smtClean="0">
                <a:solidFill>
                  <a:schemeClr val="bg2">
                    <a:lumMod val="10000"/>
                  </a:schemeClr>
                </a:solidFill>
                <a:latin typeface="Segoe UI Semibold" pitchFamily="34" charset="0"/>
              </a:rPr>
              <a:t>  </a:t>
            </a:r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  <a:latin typeface="Segoe UI Semibold" pitchFamily="34" charset="0"/>
              </a:rPr>
              <a:t>General</a:t>
            </a:r>
          </a:p>
          <a:p>
            <a:pPr marL="914400" lvl="1" indent="-457200" algn="l"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  <a:latin typeface="Segoe UI Semibold" pitchFamily="34" charset="0"/>
              </a:rPr>
              <a:t>Execution of the Non-Program Food Revenue Tool (Calculator) Utilizing the Statement of Revenues, Expenses and Changes in Fund Net Assets  </a:t>
            </a:r>
          </a:p>
          <a:p>
            <a:pPr marL="914400" lvl="1" indent="-457200" algn="l"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  <a:latin typeface="Segoe UI Semibold" pitchFamily="34" charset="0"/>
              </a:rPr>
              <a:t>Q&amp;A - Questions and answers will be addressed at the end </a:t>
            </a:r>
          </a:p>
          <a:p>
            <a:pPr lvl="1" algn="l"/>
            <a:r>
              <a:rPr lang="en-US" sz="2000" dirty="0">
                <a:solidFill>
                  <a:schemeClr val="bg2">
                    <a:lumMod val="25000"/>
                  </a:schemeClr>
                </a:solidFill>
                <a:latin typeface="Segoe UI Semibold" pitchFamily="34" charset="0"/>
              </a:rPr>
              <a:t> </a:t>
            </a:r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  <a:latin typeface="Segoe UI Semibold" pitchFamily="34" charset="0"/>
              </a:rPr>
              <a:t>      of the Webinar.  </a:t>
            </a:r>
            <a:r>
              <a:rPr lang="en-US" sz="2000" i="1" dirty="0" smtClean="0">
                <a:solidFill>
                  <a:schemeClr val="bg2">
                    <a:lumMod val="25000"/>
                  </a:schemeClr>
                </a:solidFill>
                <a:latin typeface="Segoe UI Semibold" pitchFamily="34" charset="0"/>
              </a:rPr>
              <a:t>Please</a:t>
            </a:r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  <a:latin typeface="Segoe UI Semibold" pitchFamily="34" charset="0"/>
              </a:rPr>
              <a:t> </a:t>
            </a:r>
            <a:r>
              <a:rPr lang="en-US" sz="2000" i="1" dirty="0" smtClean="0">
                <a:solidFill>
                  <a:schemeClr val="bg2">
                    <a:lumMod val="25000"/>
                  </a:schemeClr>
                </a:solidFill>
                <a:latin typeface="Segoe UI Semibold" pitchFamily="34" charset="0"/>
              </a:rPr>
              <a:t>submit any and all questions</a:t>
            </a:r>
          </a:p>
          <a:p>
            <a:pPr lvl="1" algn="l"/>
            <a:r>
              <a:rPr lang="en-US" sz="2000" i="1" dirty="0">
                <a:solidFill>
                  <a:schemeClr val="bg2">
                    <a:lumMod val="25000"/>
                  </a:schemeClr>
                </a:solidFill>
                <a:latin typeface="Segoe UI Semibold" pitchFamily="34" charset="0"/>
              </a:rPr>
              <a:t> </a:t>
            </a:r>
            <a:r>
              <a:rPr lang="en-US" sz="2000" i="1" dirty="0" smtClean="0">
                <a:solidFill>
                  <a:schemeClr val="bg2">
                    <a:lumMod val="25000"/>
                  </a:schemeClr>
                </a:solidFill>
                <a:latin typeface="Segoe UI Semibold" pitchFamily="34" charset="0"/>
              </a:rPr>
              <a:t>      during the webinar.</a:t>
            </a:r>
          </a:p>
          <a:p>
            <a:pPr marL="914400" lvl="1" indent="-457200" algn="l">
              <a:buFont typeface="Arial" pitchFamily="34" charset="0"/>
              <a:buChar char="•"/>
            </a:pPr>
            <a:endParaRPr lang="en-US" sz="2200" dirty="0" smtClean="0">
              <a:solidFill>
                <a:schemeClr val="bg2">
                  <a:lumMod val="25000"/>
                </a:schemeClr>
              </a:solidFill>
              <a:latin typeface="Segoe UI Semibold" pitchFamily="34" charset="0"/>
            </a:endParaRPr>
          </a:p>
          <a:p>
            <a:pPr marL="457200" indent="-457200" algn="l">
              <a:buFont typeface="Arial" pitchFamily="34" charset="0"/>
              <a:buChar char="•"/>
            </a:pPr>
            <a:endParaRPr lang="en-US" dirty="0" smtClean="0"/>
          </a:p>
          <a:p>
            <a:pPr marL="457200" indent="-457200">
              <a:buFont typeface="Arial" pitchFamily="34" charset="0"/>
              <a:buChar char="•"/>
            </a:pP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64000"/>
                    </a14:imgEffect>
                    <a14:imgEffect>
                      <a14:colorTemperature colorTemp="11500"/>
                    </a14:imgEffect>
                    <a14:imgEffect>
                      <a14:saturation sat="400000"/>
                    </a14:imgEffect>
                    <a14:imgEffect>
                      <a14:brightnessContrast bright="2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3108960" cy="1486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7729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3581399"/>
          </a:xfrm>
          <a:solidFill>
            <a:schemeClr val="accent3">
              <a:lumMod val="20000"/>
              <a:lumOff val="8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    </a:t>
            </a:r>
          </a:p>
          <a:p>
            <a:pPr marL="0" indent="0" algn="ctr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The Healthy Hunger-Free Kids Act of 2010 established                                        requirements for school district food revenues and costs when non-program foods are sold. </a:t>
            </a:r>
            <a:r>
              <a:rPr lang="en-US" sz="2800" dirty="0" smtClean="0"/>
              <a:t>     </a:t>
            </a:r>
            <a:endParaRPr lang="en-US" sz="2800" dirty="0"/>
          </a:p>
        </p:txBody>
      </p:sp>
      <p:sp>
        <p:nvSpPr>
          <p:cNvPr id="4" name="Title 3"/>
          <p:cNvSpPr txBox="1">
            <a:spLocks noGrp="1"/>
          </p:cNvSpPr>
          <p:nvPr>
            <p:ph type="title"/>
          </p:nvPr>
        </p:nvSpPr>
        <p:spPr>
          <a:xfrm>
            <a:off x="2209800" y="274638"/>
            <a:ext cx="4343400" cy="411162"/>
          </a:xfrm>
          <a:prstGeom prst="rect">
            <a:avLst/>
          </a:prstGeom>
          <a:gradFill>
            <a:gsLst>
              <a:gs pos="0">
                <a:srgbClr val="FFFFFF"/>
              </a:gs>
              <a:gs pos="64000">
                <a:srgbClr val="E6E6E6"/>
              </a:gs>
              <a:gs pos="100000">
                <a:srgbClr val="7D8496"/>
              </a:gs>
              <a:gs pos="0">
                <a:srgbClr val="E6E6E6"/>
              </a:gs>
              <a:gs pos="100000">
                <a:schemeClr val="bg1">
                  <a:lumMod val="85000"/>
                </a:schemeClr>
              </a:gs>
              <a:gs pos="100000">
                <a:srgbClr val="E6E6E6"/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MODULE: GENERAL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64000"/>
                    </a14:imgEffect>
                    <a14:imgEffect>
                      <a14:colorTemperature colorTemp="11500"/>
                    </a14:imgEffect>
                    <a14:imgEffect>
                      <a14:saturation sat="400000"/>
                    </a14:imgEffect>
                    <a14:imgEffect>
                      <a14:brightnessContrast bright="2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2400" y="5943600"/>
            <a:ext cx="1143000" cy="572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11675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3581399"/>
          </a:xfrm>
          <a:solidFill>
            <a:schemeClr val="accent3">
              <a:lumMod val="20000"/>
              <a:lumOff val="8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dirty="0" smtClean="0"/>
              <a:t>    </a:t>
            </a:r>
          </a:p>
          <a:p>
            <a:pPr marL="0" indent="0" algn="ctr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Non-program foods are those food and beverages that are sold in a participating school other than a reimbursable meal and include, but are not limited to:</a:t>
            </a:r>
          </a:p>
          <a:p>
            <a:r>
              <a:rPr lang="en-US" sz="2400" dirty="0" smtClean="0"/>
              <a:t>A la carte items</a:t>
            </a:r>
          </a:p>
          <a:p>
            <a:r>
              <a:rPr lang="en-US" sz="2400" dirty="0" smtClean="0"/>
              <a:t>Adult meals</a:t>
            </a:r>
          </a:p>
          <a:p>
            <a:r>
              <a:rPr lang="en-US" sz="2400" dirty="0" smtClean="0"/>
              <a:t>Items purchased for fundraisers, vending machines, school stores, etc.</a:t>
            </a:r>
          </a:p>
          <a:p>
            <a:r>
              <a:rPr lang="en-US" sz="2400" dirty="0" smtClean="0"/>
              <a:t>Items purchased for catering and vended meals  </a:t>
            </a:r>
            <a:r>
              <a:rPr lang="en-US" sz="2800" dirty="0" smtClean="0"/>
              <a:t>     </a:t>
            </a:r>
            <a:endParaRPr lang="en-US" sz="2800" dirty="0"/>
          </a:p>
        </p:txBody>
      </p:sp>
      <p:sp>
        <p:nvSpPr>
          <p:cNvPr id="4" name="Title 3"/>
          <p:cNvSpPr txBox="1">
            <a:spLocks noGrp="1"/>
          </p:cNvSpPr>
          <p:nvPr>
            <p:ph type="title"/>
          </p:nvPr>
        </p:nvSpPr>
        <p:spPr>
          <a:xfrm>
            <a:off x="2209800" y="274638"/>
            <a:ext cx="4343400" cy="411162"/>
          </a:xfrm>
          <a:prstGeom prst="rect">
            <a:avLst/>
          </a:prstGeom>
          <a:gradFill>
            <a:gsLst>
              <a:gs pos="0">
                <a:srgbClr val="FFFFFF"/>
              </a:gs>
              <a:gs pos="64000">
                <a:srgbClr val="E6E6E6"/>
              </a:gs>
              <a:gs pos="100000">
                <a:srgbClr val="7D8496"/>
              </a:gs>
              <a:gs pos="0">
                <a:srgbClr val="E6E6E6"/>
              </a:gs>
              <a:gs pos="100000">
                <a:schemeClr val="bg1">
                  <a:lumMod val="85000"/>
                </a:schemeClr>
              </a:gs>
              <a:gs pos="100000">
                <a:srgbClr val="E6E6E6"/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MODULE: GENERAL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64000"/>
                    </a14:imgEffect>
                    <a14:imgEffect>
                      <a14:colorTemperature colorTemp="11500"/>
                    </a14:imgEffect>
                    <a14:imgEffect>
                      <a14:saturation sat="400000"/>
                    </a14:imgEffect>
                    <a14:imgEffect>
                      <a14:brightnessContrast bright="2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2400" y="5943600"/>
            <a:ext cx="1143000" cy="572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3228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495800"/>
          </a:xfrm>
          <a:solidFill>
            <a:schemeClr val="accent3">
              <a:lumMod val="20000"/>
              <a:lumOff val="8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    </a:t>
            </a:r>
          </a:p>
          <a:p>
            <a:pPr marL="0" indent="0" algn="ctr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USDA mandates the use of the Non-program Food Revenue Tool:</a:t>
            </a:r>
          </a:p>
          <a:p>
            <a:pPr marL="0" indent="0" algn="ctr">
              <a:buNone/>
            </a:pPr>
            <a:r>
              <a:rPr lang="en-US" sz="2800" dirty="0" smtClean="0"/>
              <a:t>The </a:t>
            </a:r>
            <a:r>
              <a:rPr lang="en-US" sz="2800" dirty="0"/>
              <a:t>SFA’s proportion of total revenue from the sale of </a:t>
            </a:r>
            <a:r>
              <a:rPr lang="en-US" sz="2800" dirty="0" smtClean="0"/>
              <a:t>non-program </a:t>
            </a:r>
            <a:r>
              <a:rPr lang="en-US" sz="2800" dirty="0"/>
              <a:t>foods to the total revenue of the school food service account </a:t>
            </a:r>
            <a:r>
              <a:rPr lang="en-US" sz="2800" dirty="0" smtClean="0"/>
              <a:t>shall be </a:t>
            </a:r>
            <a:r>
              <a:rPr lang="en-US" sz="2800" b="1" dirty="0" smtClean="0"/>
              <a:t>equal </a:t>
            </a:r>
            <a:r>
              <a:rPr lang="en-US" sz="2800" b="1" dirty="0"/>
              <a:t>to or greater than</a:t>
            </a:r>
            <a:r>
              <a:rPr lang="en-US" sz="2800" dirty="0"/>
              <a:t> the proportion of total food costs associated with obtaining </a:t>
            </a:r>
            <a:r>
              <a:rPr lang="en-US" sz="2800" dirty="0" smtClean="0"/>
              <a:t>non-program </a:t>
            </a:r>
            <a:r>
              <a:rPr lang="en-US" sz="2800" dirty="0"/>
              <a:t>foods to the total costs associated with obtaining program and </a:t>
            </a:r>
            <a:r>
              <a:rPr lang="en-US" sz="2800" dirty="0" smtClean="0"/>
              <a:t>non-program foods.       </a:t>
            </a:r>
            <a:endParaRPr lang="en-US" sz="2800" dirty="0"/>
          </a:p>
        </p:txBody>
      </p:sp>
      <p:sp>
        <p:nvSpPr>
          <p:cNvPr id="4" name="Title 3"/>
          <p:cNvSpPr txBox="1">
            <a:spLocks noGrp="1"/>
          </p:cNvSpPr>
          <p:nvPr>
            <p:ph type="title"/>
          </p:nvPr>
        </p:nvSpPr>
        <p:spPr>
          <a:xfrm>
            <a:off x="2209800" y="274638"/>
            <a:ext cx="4343400" cy="411162"/>
          </a:xfrm>
          <a:prstGeom prst="rect">
            <a:avLst/>
          </a:prstGeom>
          <a:gradFill>
            <a:gsLst>
              <a:gs pos="0">
                <a:srgbClr val="FFFFFF"/>
              </a:gs>
              <a:gs pos="64000">
                <a:srgbClr val="E6E6E6"/>
              </a:gs>
              <a:gs pos="100000">
                <a:srgbClr val="7D8496"/>
              </a:gs>
              <a:gs pos="0">
                <a:srgbClr val="E6E6E6"/>
              </a:gs>
              <a:gs pos="100000">
                <a:schemeClr val="bg1">
                  <a:lumMod val="85000"/>
                </a:schemeClr>
              </a:gs>
              <a:gs pos="100000">
                <a:srgbClr val="E6E6E6"/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MODULE: GENERAL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64000"/>
                    </a14:imgEffect>
                    <a14:imgEffect>
                      <a14:colorTemperature colorTemp="11500"/>
                    </a14:imgEffect>
                    <a14:imgEffect>
                      <a14:saturation sat="400000"/>
                    </a14:imgEffect>
                    <a14:imgEffect>
                      <a14:brightnessContrast bright="2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2400" y="5943600"/>
            <a:ext cx="1143000" cy="572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2816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 txBox="1">
            <a:spLocks noGrp="1"/>
          </p:cNvSpPr>
          <p:nvPr>
            <p:ph type="title"/>
          </p:nvPr>
        </p:nvSpPr>
        <p:spPr>
          <a:xfrm>
            <a:off x="2209800" y="274638"/>
            <a:ext cx="4343400" cy="411162"/>
          </a:xfrm>
          <a:prstGeom prst="rect">
            <a:avLst/>
          </a:prstGeom>
          <a:gradFill>
            <a:gsLst>
              <a:gs pos="0">
                <a:srgbClr val="FFFFFF"/>
              </a:gs>
              <a:gs pos="64000">
                <a:srgbClr val="E6E6E6"/>
              </a:gs>
              <a:gs pos="100000">
                <a:srgbClr val="7D8496"/>
              </a:gs>
              <a:gs pos="0">
                <a:srgbClr val="E6E6E6"/>
              </a:gs>
              <a:gs pos="100000">
                <a:schemeClr val="bg1">
                  <a:lumMod val="85000"/>
                </a:schemeClr>
              </a:gs>
              <a:gs pos="100000">
                <a:srgbClr val="E6E6E6"/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MODULE: GENERAL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64000"/>
                    </a14:imgEffect>
                    <a14:imgEffect>
                      <a14:colorTemperature colorTemp="11500"/>
                    </a14:imgEffect>
                    <a14:imgEffect>
                      <a14:saturation sat="400000"/>
                    </a14:imgEffect>
                    <a14:imgEffect>
                      <a14:brightnessContrast bright="2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2400" y="5943600"/>
            <a:ext cx="1143000" cy="572496"/>
          </a:xfrm>
          <a:prstGeom prst="rect">
            <a:avLst/>
          </a:prstGeom>
        </p:spPr>
      </p:pic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496950"/>
            <a:ext cx="8204201" cy="19003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907676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495800"/>
          </a:xfrm>
          <a:solidFill>
            <a:schemeClr val="accent3">
              <a:lumMod val="20000"/>
              <a:lumOff val="8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2400" dirty="0"/>
              <a:t>The purpose of </a:t>
            </a:r>
            <a:r>
              <a:rPr lang="en-US" sz="2400" dirty="0" smtClean="0"/>
              <a:t>the Non-Program Food Revenue Tool </a:t>
            </a:r>
            <a:r>
              <a:rPr lang="en-US" sz="2400" dirty="0"/>
              <a:t>is to ensure that revenues from the sales of non-program foods cover the food cost of those non-program foods in the SFAs food service </a:t>
            </a:r>
            <a:r>
              <a:rPr lang="en-US" sz="2400" dirty="0" smtClean="0"/>
              <a:t>account</a:t>
            </a:r>
          </a:p>
          <a:p>
            <a:r>
              <a:rPr lang="en-US" sz="2400" dirty="0" smtClean="0"/>
              <a:t>The Non-program Food Revenue Tool must be properly completed, documented and maintained at least annually</a:t>
            </a:r>
          </a:p>
          <a:p>
            <a:r>
              <a:rPr lang="en-US" sz="2400" dirty="0" smtClean="0"/>
              <a:t>The SFA’s Revenue Ratio via the tool shall equal or exceed the SFA’s Food Cost Ratio</a:t>
            </a:r>
          </a:p>
          <a:p>
            <a:r>
              <a:rPr lang="en-US" sz="2400" dirty="0"/>
              <a:t>The SFA’s separation of the program and non-program revenues and food costs must be verifiable </a:t>
            </a:r>
            <a:r>
              <a:rPr lang="en-US" sz="2800" dirty="0"/>
              <a:t>      </a:t>
            </a:r>
          </a:p>
          <a:p>
            <a:endParaRPr lang="en-US" sz="2400" dirty="0"/>
          </a:p>
        </p:txBody>
      </p:sp>
      <p:sp>
        <p:nvSpPr>
          <p:cNvPr id="4" name="Title 3"/>
          <p:cNvSpPr txBox="1">
            <a:spLocks noGrp="1"/>
          </p:cNvSpPr>
          <p:nvPr>
            <p:ph type="title"/>
          </p:nvPr>
        </p:nvSpPr>
        <p:spPr>
          <a:xfrm>
            <a:off x="2209800" y="274638"/>
            <a:ext cx="4343400" cy="411162"/>
          </a:xfrm>
          <a:prstGeom prst="rect">
            <a:avLst/>
          </a:prstGeom>
          <a:gradFill>
            <a:gsLst>
              <a:gs pos="0">
                <a:srgbClr val="FFFFFF"/>
              </a:gs>
              <a:gs pos="64000">
                <a:srgbClr val="E6E6E6"/>
              </a:gs>
              <a:gs pos="100000">
                <a:srgbClr val="7D8496"/>
              </a:gs>
              <a:gs pos="0">
                <a:srgbClr val="E6E6E6"/>
              </a:gs>
              <a:gs pos="100000">
                <a:schemeClr val="bg1">
                  <a:lumMod val="85000"/>
                </a:schemeClr>
              </a:gs>
              <a:gs pos="100000">
                <a:srgbClr val="E6E6E6"/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MODULE: GENERAL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64000"/>
                    </a14:imgEffect>
                    <a14:imgEffect>
                      <a14:colorTemperature colorTemp="11500"/>
                    </a14:imgEffect>
                    <a14:imgEffect>
                      <a14:saturation sat="400000"/>
                    </a14:imgEffect>
                    <a14:imgEffect>
                      <a14:brightnessContrast bright="2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2400" y="5943600"/>
            <a:ext cx="1143000" cy="572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81012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495800"/>
          </a:xfrm>
          <a:solidFill>
            <a:schemeClr val="accent3">
              <a:lumMod val="20000"/>
              <a:lumOff val="8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    </a:t>
            </a:r>
          </a:p>
          <a:p>
            <a:pPr marL="0" indent="0" algn="ctr">
              <a:buNone/>
            </a:pPr>
            <a:r>
              <a:rPr lang="en-US" sz="2400" dirty="0"/>
              <a:t> </a:t>
            </a:r>
            <a:r>
              <a:rPr lang="en-US" sz="2400" dirty="0" smtClean="0"/>
              <a:t>   LEAs are strongly encouraged to perform the following: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Account and report for the daily sales and cost of sales for reimbursable meals and non-program foods separately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Use the most recent sample B-5, Statement of Revenues, Expenses and Changes in Fund Net Position, distributed via DOE Broadcast and SNEARS in May, 2015</a:t>
            </a:r>
          </a:p>
          <a:p>
            <a:pPr marL="0" indent="0">
              <a:buNone/>
            </a:pPr>
            <a:r>
              <a:rPr lang="en-US" sz="2400" dirty="0" smtClean="0"/>
              <a:t>These two actions will facilitate the execution and verification of the USDA mandated Non-Program Food Revenue Tool plus provide for a clearer audit trail.</a:t>
            </a:r>
            <a:endParaRPr lang="en-US" sz="2400" dirty="0"/>
          </a:p>
          <a:p>
            <a:pPr marL="457200" indent="-457200">
              <a:buFont typeface="+mj-lt"/>
              <a:buAutoNum type="arabicPeriod"/>
            </a:pPr>
            <a:endParaRPr lang="en-US" sz="2400" dirty="0" smtClean="0"/>
          </a:p>
          <a:p>
            <a:pPr marL="457200" indent="-457200">
              <a:buFont typeface="+mj-lt"/>
              <a:buAutoNum type="arabicPeriod"/>
            </a:pPr>
            <a:endParaRPr lang="en-US" sz="2400" dirty="0"/>
          </a:p>
          <a:p>
            <a:pPr marL="457200" indent="-457200">
              <a:buFont typeface="+mj-lt"/>
              <a:buAutoNum type="arabicPeriod"/>
            </a:pPr>
            <a:endParaRPr lang="en-US" sz="2000" dirty="0"/>
          </a:p>
        </p:txBody>
      </p:sp>
      <p:sp>
        <p:nvSpPr>
          <p:cNvPr id="4" name="Title 3"/>
          <p:cNvSpPr txBox="1">
            <a:spLocks noGrp="1"/>
          </p:cNvSpPr>
          <p:nvPr>
            <p:ph type="title"/>
          </p:nvPr>
        </p:nvSpPr>
        <p:spPr>
          <a:xfrm>
            <a:off x="2209800" y="274638"/>
            <a:ext cx="4343400" cy="411162"/>
          </a:xfrm>
          <a:prstGeom prst="rect">
            <a:avLst/>
          </a:prstGeom>
          <a:gradFill>
            <a:gsLst>
              <a:gs pos="0">
                <a:srgbClr val="FFFFFF"/>
              </a:gs>
              <a:gs pos="64000">
                <a:srgbClr val="E6E6E6"/>
              </a:gs>
              <a:gs pos="100000">
                <a:srgbClr val="7D8496"/>
              </a:gs>
              <a:gs pos="0">
                <a:srgbClr val="E6E6E6"/>
              </a:gs>
              <a:gs pos="100000">
                <a:schemeClr val="bg1">
                  <a:lumMod val="85000"/>
                </a:schemeClr>
              </a:gs>
              <a:gs pos="100000">
                <a:srgbClr val="E6E6E6"/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MODULE: GENERAL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64000"/>
                    </a14:imgEffect>
                    <a14:imgEffect>
                      <a14:colorTemperature colorTemp="11500"/>
                    </a14:imgEffect>
                    <a14:imgEffect>
                      <a14:saturation sat="400000"/>
                    </a14:imgEffect>
                    <a14:imgEffect>
                      <a14:brightnessContrast bright="2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2400" y="5943600"/>
            <a:ext cx="1143000" cy="572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9962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4953000"/>
          </a:xfrm>
          <a:solidFill>
            <a:schemeClr val="accent3">
              <a:lumMod val="20000"/>
              <a:lumOff val="8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r>
              <a:rPr lang="en-US" sz="2900" dirty="0" smtClean="0"/>
              <a:t>    </a:t>
            </a:r>
          </a:p>
          <a:p>
            <a:pPr marL="0" indent="0" algn="ctr">
              <a:buNone/>
            </a:pPr>
            <a:r>
              <a:rPr lang="en-US" sz="3300" dirty="0" smtClean="0">
                <a:solidFill>
                  <a:schemeClr val="bg2">
                    <a:lumMod val="10000"/>
                  </a:schemeClr>
                </a:solidFill>
                <a:ea typeface="Segoe UI Symbol" pitchFamily="34" charset="0"/>
              </a:rPr>
              <a:t>     Questions and answers will be addressed as time permits.  Any   </a:t>
            </a:r>
          </a:p>
          <a:p>
            <a:pPr marL="0" indent="0" algn="ctr">
              <a:buNone/>
            </a:pPr>
            <a:r>
              <a:rPr lang="en-US" sz="3300" dirty="0">
                <a:solidFill>
                  <a:schemeClr val="bg2">
                    <a:lumMod val="10000"/>
                  </a:schemeClr>
                </a:solidFill>
                <a:ea typeface="Segoe UI Symbol" pitchFamily="34" charset="0"/>
              </a:rPr>
              <a:t> </a:t>
            </a:r>
            <a:r>
              <a:rPr lang="en-US" sz="3300" dirty="0" smtClean="0">
                <a:solidFill>
                  <a:schemeClr val="bg2">
                    <a:lumMod val="10000"/>
                  </a:schemeClr>
                </a:solidFill>
                <a:ea typeface="Segoe UI Symbol" pitchFamily="34" charset="0"/>
              </a:rPr>
              <a:t>    questions that are not addressed during the timeframe of the</a:t>
            </a:r>
          </a:p>
          <a:p>
            <a:pPr marL="0" indent="0" algn="ctr">
              <a:buNone/>
            </a:pPr>
            <a:r>
              <a:rPr lang="en-US" sz="3300" dirty="0">
                <a:solidFill>
                  <a:schemeClr val="bg2">
                    <a:lumMod val="10000"/>
                  </a:schemeClr>
                </a:solidFill>
                <a:ea typeface="Segoe UI Symbol" pitchFamily="34" charset="0"/>
              </a:rPr>
              <a:t> </a:t>
            </a:r>
            <a:r>
              <a:rPr lang="en-US" sz="3300" dirty="0" smtClean="0">
                <a:solidFill>
                  <a:schemeClr val="bg2">
                    <a:lumMod val="10000"/>
                  </a:schemeClr>
                </a:solidFill>
                <a:ea typeface="Segoe UI Symbol" pitchFamily="34" charset="0"/>
              </a:rPr>
              <a:t>    webinar will be </a:t>
            </a:r>
            <a:r>
              <a:rPr lang="en-US" sz="3300" dirty="0">
                <a:solidFill>
                  <a:schemeClr val="bg2">
                    <a:lumMod val="10000"/>
                  </a:schemeClr>
                </a:solidFill>
                <a:ea typeface="Segoe UI Symbol" pitchFamily="34" charset="0"/>
              </a:rPr>
              <a:t>answered subsequently.  </a:t>
            </a:r>
            <a:endParaRPr lang="en-US" sz="3300" dirty="0" smtClean="0">
              <a:solidFill>
                <a:schemeClr val="bg2">
                  <a:lumMod val="10000"/>
                </a:schemeClr>
              </a:solidFill>
              <a:ea typeface="Segoe UI Symbol" pitchFamily="34" charset="0"/>
            </a:endParaRPr>
          </a:p>
          <a:p>
            <a:pPr marL="0" indent="0">
              <a:buNone/>
            </a:pPr>
            <a:endParaRPr lang="en-US" sz="3300" b="1" dirty="0" smtClean="0">
              <a:solidFill>
                <a:schemeClr val="bg2">
                  <a:lumMod val="10000"/>
                </a:schemeClr>
              </a:solidFill>
              <a:ea typeface="Segoe UI Symbol" pitchFamily="34" charset="0"/>
            </a:endParaRPr>
          </a:p>
          <a:p>
            <a:pPr marL="0" indent="0">
              <a:buNone/>
            </a:pPr>
            <a:endParaRPr lang="en-US" sz="3300" b="1" dirty="0">
              <a:solidFill>
                <a:schemeClr val="bg2">
                  <a:lumMod val="10000"/>
                </a:schemeClr>
              </a:solidFill>
              <a:ea typeface="Segoe UI Symbol" pitchFamily="34" charset="0"/>
            </a:endParaRPr>
          </a:p>
          <a:p>
            <a:pPr marL="0" indent="0" algn="ctr">
              <a:buNone/>
            </a:pPr>
            <a:r>
              <a:rPr lang="en-US" sz="3300" b="1" dirty="0" smtClean="0">
                <a:solidFill>
                  <a:schemeClr val="bg2">
                    <a:lumMod val="10000"/>
                  </a:schemeClr>
                </a:solidFill>
                <a:ea typeface="Segoe UI Symbol" pitchFamily="34" charset="0"/>
              </a:rPr>
              <a:t>This </a:t>
            </a:r>
            <a:r>
              <a:rPr lang="en-US" sz="3300" b="1" dirty="0">
                <a:solidFill>
                  <a:schemeClr val="bg2">
                    <a:lumMod val="10000"/>
                  </a:schemeClr>
                </a:solidFill>
                <a:ea typeface="Segoe UI Symbol" pitchFamily="34" charset="0"/>
              </a:rPr>
              <a:t>webinar will count toward 1 hour of professional standards training:</a:t>
            </a:r>
          </a:p>
          <a:p>
            <a:pPr marL="0" indent="0">
              <a:buNone/>
            </a:pPr>
            <a:r>
              <a:rPr lang="en-US" sz="3300" b="1" dirty="0">
                <a:solidFill>
                  <a:schemeClr val="bg2">
                    <a:lumMod val="10000"/>
                  </a:schemeClr>
                </a:solidFill>
                <a:ea typeface="Segoe UI Symbol" pitchFamily="34" charset="0"/>
              </a:rPr>
              <a:t>                           </a:t>
            </a:r>
            <a:r>
              <a:rPr lang="en-US" sz="3300" b="1" dirty="0" smtClean="0">
                <a:solidFill>
                  <a:schemeClr val="bg2">
                    <a:lumMod val="10000"/>
                  </a:schemeClr>
                </a:solidFill>
                <a:ea typeface="Segoe UI Symbol" pitchFamily="34" charset="0"/>
              </a:rPr>
              <a:t>	Key </a:t>
            </a:r>
            <a:r>
              <a:rPr lang="en-US" sz="3300" b="1" dirty="0">
                <a:solidFill>
                  <a:schemeClr val="bg2">
                    <a:lumMod val="10000"/>
                  </a:schemeClr>
                </a:solidFill>
                <a:ea typeface="Segoe UI Symbol" pitchFamily="34" charset="0"/>
              </a:rPr>
              <a:t>Area – Administration</a:t>
            </a:r>
          </a:p>
          <a:p>
            <a:pPr marL="0" indent="0">
              <a:buNone/>
            </a:pPr>
            <a:r>
              <a:rPr lang="en-US" sz="3300" b="1" dirty="0">
                <a:solidFill>
                  <a:schemeClr val="bg2">
                    <a:lumMod val="10000"/>
                  </a:schemeClr>
                </a:solidFill>
                <a:ea typeface="Segoe UI Symbol" pitchFamily="34" charset="0"/>
              </a:rPr>
              <a:t>                 </a:t>
            </a:r>
            <a:r>
              <a:rPr lang="en-US" sz="3300" b="1" dirty="0" smtClean="0">
                <a:solidFill>
                  <a:schemeClr val="bg2">
                    <a:lumMod val="10000"/>
                  </a:schemeClr>
                </a:solidFill>
                <a:ea typeface="Segoe UI Symbol" pitchFamily="34" charset="0"/>
              </a:rPr>
              <a:t>	Learning </a:t>
            </a:r>
            <a:r>
              <a:rPr lang="en-US" sz="3300" b="1" dirty="0">
                <a:solidFill>
                  <a:schemeClr val="bg2">
                    <a:lumMod val="10000"/>
                  </a:schemeClr>
                </a:solidFill>
                <a:ea typeface="Segoe UI Symbol" pitchFamily="34" charset="0"/>
              </a:rPr>
              <a:t>Topic – Financial Management</a:t>
            </a:r>
          </a:p>
          <a:p>
            <a:pPr marL="0" indent="0">
              <a:buNone/>
            </a:pPr>
            <a:r>
              <a:rPr lang="en-US" sz="3300" b="1" dirty="0">
                <a:solidFill>
                  <a:schemeClr val="bg2">
                    <a:lumMod val="10000"/>
                  </a:schemeClr>
                </a:solidFill>
                <a:ea typeface="Segoe UI Symbol" pitchFamily="34" charset="0"/>
              </a:rPr>
              <a:t>                           </a:t>
            </a:r>
            <a:r>
              <a:rPr lang="en-US" sz="3300" b="1" dirty="0" smtClean="0">
                <a:solidFill>
                  <a:schemeClr val="bg2">
                    <a:lumMod val="10000"/>
                  </a:schemeClr>
                </a:solidFill>
                <a:ea typeface="Segoe UI Symbol" pitchFamily="34" charset="0"/>
              </a:rPr>
              <a:t>	Topic </a:t>
            </a:r>
            <a:r>
              <a:rPr lang="en-US" sz="3300" b="1" dirty="0">
                <a:solidFill>
                  <a:schemeClr val="bg2">
                    <a:lumMod val="10000"/>
                  </a:schemeClr>
                </a:solidFill>
                <a:ea typeface="Segoe UI Symbol" pitchFamily="34" charset="0"/>
              </a:rPr>
              <a:t>Code – 3320 Compliance with Regulations/Policies</a:t>
            </a:r>
          </a:p>
          <a:p>
            <a:pPr marL="0" indent="0" algn="ctr">
              <a:buNone/>
            </a:pPr>
            <a:r>
              <a:rPr lang="en-US" sz="3300" b="1" dirty="0">
                <a:solidFill>
                  <a:schemeClr val="bg2">
                    <a:lumMod val="10000"/>
                  </a:schemeClr>
                </a:solidFill>
                <a:ea typeface="Segoe UI Symbol" pitchFamily="34" charset="0"/>
              </a:rPr>
              <a:t> </a:t>
            </a:r>
          </a:p>
          <a:p>
            <a:pPr marL="0" indent="0">
              <a:buNone/>
            </a:pPr>
            <a:r>
              <a:rPr lang="en-US" sz="3300" b="1" dirty="0">
                <a:solidFill>
                  <a:schemeClr val="bg2">
                    <a:lumMod val="10000"/>
                  </a:schemeClr>
                </a:solidFill>
                <a:ea typeface="Segoe UI Symbol" pitchFamily="34" charset="0"/>
              </a:rPr>
              <a:t> </a:t>
            </a:r>
            <a:r>
              <a:rPr lang="en-US" sz="3300" b="1" dirty="0" smtClean="0">
                <a:solidFill>
                  <a:schemeClr val="bg2">
                    <a:lumMod val="10000"/>
                  </a:schemeClr>
                </a:solidFill>
                <a:ea typeface="Segoe UI Symbol" pitchFamily="34" charset="0"/>
              </a:rPr>
              <a:t>   </a:t>
            </a:r>
            <a:endParaRPr lang="en-US" sz="3300" dirty="0" smtClean="0">
              <a:solidFill>
                <a:schemeClr val="bg2">
                  <a:lumMod val="10000"/>
                </a:schemeClr>
              </a:solidFill>
              <a:ea typeface="Segoe UI Symbol" pitchFamily="34" charset="0"/>
            </a:endParaRPr>
          </a:p>
          <a:p>
            <a:pPr marL="0" indent="0" algn="ctr">
              <a:buNone/>
            </a:pPr>
            <a:r>
              <a:rPr lang="en-US" sz="3300" dirty="0" smtClean="0">
                <a:solidFill>
                  <a:schemeClr val="bg2">
                    <a:lumMod val="10000"/>
                  </a:schemeClr>
                </a:solidFill>
                <a:ea typeface="Segoe UI Symbol" pitchFamily="34" charset="0"/>
              </a:rPr>
              <a:t>Thank You For Attending This Webinar And For </a:t>
            </a:r>
          </a:p>
          <a:p>
            <a:pPr marL="0" indent="0" algn="ctr">
              <a:buNone/>
            </a:pPr>
            <a:r>
              <a:rPr lang="en-US" sz="3300" dirty="0" smtClean="0">
                <a:solidFill>
                  <a:schemeClr val="bg2">
                    <a:lumMod val="10000"/>
                  </a:schemeClr>
                </a:solidFill>
                <a:ea typeface="Segoe UI Symbol" pitchFamily="34" charset="0"/>
              </a:rPr>
              <a:t>Participating In Our Child Nutrition Programs</a:t>
            </a:r>
            <a:endParaRPr lang="en-US" sz="3300" dirty="0">
              <a:solidFill>
                <a:schemeClr val="bg2">
                  <a:lumMod val="10000"/>
                </a:schemeClr>
              </a:solidFill>
              <a:ea typeface="Segoe UI Symbol" pitchFamily="34" charset="0"/>
            </a:endParaRPr>
          </a:p>
          <a:p>
            <a:pPr marL="0" indent="0">
              <a:buNone/>
            </a:pPr>
            <a:r>
              <a:rPr lang="en-US" sz="2900" b="1" dirty="0" smtClean="0">
                <a:solidFill>
                  <a:schemeClr val="bg2">
                    <a:lumMod val="10000"/>
                  </a:schemeClr>
                </a:solidFill>
                <a:latin typeface="Segoe UI Symbol" pitchFamily="34" charset="0"/>
                <a:ea typeface="Segoe UI Symbol" pitchFamily="34" charset="0"/>
              </a:rPr>
              <a:t>  </a:t>
            </a:r>
            <a:endParaRPr lang="en-US" sz="2900" b="1" dirty="0">
              <a:solidFill>
                <a:schemeClr val="bg2">
                  <a:lumMod val="10000"/>
                </a:schemeClr>
              </a:solidFill>
              <a:latin typeface="Segoe UI Symbol" pitchFamily="34" charset="0"/>
              <a:ea typeface="Segoe UI Symbol" pitchFamily="34" charset="0"/>
            </a:endParaRPr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Title 3"/>
          <p:cNvSpPr txBox="1">
            <a:spLocks noGrp="1"/>
          </p:cNvSpPr>
          <p:nvPr>
            <p:ph type="title"/>
          </p:nvPr>
        </p:nvSpPr>
        <p:spPr>
          <a:xfrm>
            <a:off x="2209800" y="274638"/>
            <a:ext cx="4343400" cy="411162"/>
          </a:xfrm>
          <a:prstGeom prst="rect">
            <a:avLst/>
          </a:prstGeom>
          <a:gradFill>
            <a:gsLst>
              <a:gs pos="0">
                <a:srgbClr val="FFFFFF"/>
              </a:gs>
              <a:gs pos="64000">
                <a:srgbClr val="E6E6E6"/>
              </a:gs>
              <a:gs pos="100000">
                <a:srgbClr val="7D8496"/>
              </a:gs>
              <a:gs pos="0">
                <a:srgbClr val="E6E6E6"/>
              </a:gs>
              <a:gs pos="100000">
                <a:schemeClr val="bg1">
                  <a:lumMod val="85000"/>
                </a:schemeClr>
              </a:gs>
              <a:gs pos="100000">
                <a:srgbClr val="E6E6E6"/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MODULE: Questions and Answers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64000"/>
                    </a14:imgEffect>
                    <a14:imgEffect>
                      <a14:colorTemperature colorTemp="11500"/>
                    </a14:imgEffect>
                    <a14:imgEffect>
                      <a14:saturation sat="400000"/>
                    </a14:imgEffect>
                    <a14:imgEffect>
                      <a14:brightnessContrast bright="2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2400" y="5943600"/>
            <a:ext cx="1143000" cy="572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95574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5598"/>
                    </a14:imgEffect>
                    <a14:imgEffect>
                      <a14:saturation sat="145000"/>
                    </a14:imgEffect>
                  </a14:imgLayer>
                </a14:imgProps>
              </a:ext>
            </a:extLst>
          </a:blip>
          <a:srcRect/>
          <a:stretch>
            <a:fillRect l="8000" t="8000" r="8000" b="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448232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1F497D"/>
      </a:accent1>
      <a:accent2>
        <a:srgbClr val="ABC472"/>
      </a:accent2>
      <a:accent3>
        <a:srgbClr val="9FE45A"/>
      </a:accent3>
      <a:accent4>
        <a:srgbClr val="8DB3E2"/>
      </a:accent4>
      <a:accent5>
        <a:srgbClr val="D99694"/>
      </a:accent5>
      <a:accent6>
        <a:srgbClr val="31859B"/>
      </a:accent6>
      <a:hlink>
        <a:srgbClr val="D7E3BC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2372</TotalTime>
  <Words>458</Words>
  <Application>Microsoft Office PowerPoint</Application>
  <PresentationFormat>On-screen Show (4:3)</PresentationFormat>
  <Paragraphs>53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 WELCOME TO OUR WEBINAR  on the Non-Program Food Revenue Tool   For the School Year Ended June 30, 2016 </vt:lpstr>
      <vt:lpstr>MODULE: GENERAL</vt:lpstr>
      <vt:lpstr>MODULE: GENERAL</vt:lpstr>
      <vt:lpstr>MODULE: GENERAL</vt:lpstr>
      <vt:lpstr>MODULE: GENERAL</vt:lpstr>
      <vt:lpstr>MODULE: GENERAL</vt:lpstr>
      <vt:lpstr>MODULE: GENERAL</vt:lpstr>
      <vt:lpstr>MODULE: Questions and Answers</vt:lpstr>
      <vt:lpstr>PowerPoint Presentation</vt:lpstr>
    </vt:vector>
  </TitlesOfParts>
  <Company>NJ Dept. of Agriculture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JERSEY Department of Agriculture - Welcome to our webinar</dc:title>
  <dc:creator>Fernandez, Danielle</dc:creator>
  <cp:lastModifiedBy>Jankowski, Amy</cp:lastModifiedBy>
  <cp:revision>144</cp:revision>
  <cp:lastPrinted>2015-05-27T18:00:57Z</cp:lastPrinted>
  <dcterms:created xsi:type="dcterms:W3CDTF">2014-08-28T14:39:47Z</dcterms:created>
  <dcterms:modified xsi:type="dcterms:W3CDTF">2015-09-28T19:58:05Z</dcterms:modified>
</cp:coreProperties>
</file>